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68" r:id="rId4"/>
    <p:sldId id="257" r:id="rId5"/>
    <p:sldId id="258" r:id="rId6"/>
    <p:sldId id="259" r:id="rId7"/>
    <p:sldId id="267" r:id="rId8"/>
    <p:sldId id="260" r:id="rId9"/>
    <p:sldId id="261" r:id="rId10"/>
    <p:sldId id="262" r:id="rId11"/>
    <p:sldId id="264" r:id="rId12"/>
    <p:sldId id="265" r:id="rId13"/>
    <p:sldId id="266" r:id="rId14"/>
  </p:sldIdLst>
  <p:sldSz cx="9144000" cy="5143500" type="screen16x9"/>
  <p:notesSz cx="7559675" cy="10691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78" y="-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6920" cy="33228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hr-HR" sz="18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520" cy="2982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1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18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6920" cy="332280"/>
          </a:xfrm>
          <a:prstGeom prst="rect">
            <a:avLst/>
          </a:prstGeom>
          <a:ln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 dirty="0">
                <a:latin typeface="Arial"/>
              </a:rPr>
              <a:t>Kliknite za uređivanje oblika naslova teksta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5800" y="1597680"/>
            <a:ext cx="7770960" cy="110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2"/>
          <p:cNvSpPr/>
          <p:nvPr/>
        </p:nvSpPr>
        <p:spPr>
          <a:xfrm>
            <a:off x="1371600" y="2914560"/>
            <a:ext cx="6399360" cy="131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CustomShape 3"/>
          <p:cNvSpPr/>
          <p:nvPr/>
        </p:nvSpPr>
        <p:spPr>
          <a:xfrm>
            <a:off x="457200" y="1702800"/>
            <a:ext cx="8228160" cy="67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>
                <a:solidFill>
                  <a:srgbClr val="000000"/>
                </a:solidFill>
                <a:latin typeface="Arial"/>
                <a:ea typeface="DejaVu Sans"/>
              </a:rPr>
              <a:t>Prirodna promjena</a:t>
            </a:r>
            <a:endParaRPr lang="hr-HR" sz="4400" b="0" strike="noStrike" spc="-1">
              <a:latin typeface="Arial"/>
            </a:endParaRPr>
          </a:p>
        </p:txBody>
      </p:sp>
      <p:sp>
        <p:nvSpPr>
          <p:cNvPr id="83" name="CustomShape 4"/>
          <p:cNvSpPr/>
          <p:nvPr/>
        </p:nvSpPr>
        <p:spPr>
          <a:xfrm>
            <a:off x="457200" y="1414440"/>
            <a:ext cx="8228520" cy="256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endParaRPr lang="hr-H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                                          </a:t>
            </a:r>
            <a:endParaRPr lang="hr-HR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3200" b="0" strike="noStrike" spc="-1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Stanovništvo</a:t>
            </a:r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457200" y="120348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populacijska politika</a:t>
            </a:r>
            <a:endParaRPr lang="hr-HR" sz="2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Kina – problem prevelike rodnosti</a:t>
            </a:r>
            <a:endParaRPr lang="hr-HR" sz="2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Hrvatska – problem male rodnosti</a:t>
            </a:r>
            <a:endParaRPr lang="hr-H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122760" y="99000"/>
            <a:ext cx="8228520" cy="67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Ponovimo</a:t>
            </a:r>
            <a:endParaRPr lang="hr-HR" sz="4400" b="0" strike="noStrike" spc="-1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457200" y="120348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Riješite zadatke u radnoj bilježnici.</a:t>
            </a:r>
            <a:endParaRPr lang="hr-HR" sz="32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Pokušajte riješiti zadatak:</a:t>
            </a:r>
            <a:endParaRPr lang="hr-HR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rodnost (r)= 19%</a:t>
            </a: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r-H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smrtnost (s) = 10 ‰</a:t>
            </a: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r-H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Kolika je stopa prirodne promjene?</a:t>
            </a:r>
            <a:r>
              <a:rPr lang="hr-HR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57200" y="120348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Izradila: Marija Ros Kozarić, prof.</a:t>
            </a:r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457200" y="771480"/>
            <a:ext cx="8228160" cy="71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2"/>
          <p:cNvSpPr/>
          <p:nvPr/>
        </p:nvSpPr>
        <p:spPr>
          <a:xfrm>
            <a:off x="457200" y="1563480"/>
            <a:ext cx="8228160" cy="3029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3" name="CustomShape 3"/>
          <p:cNvSpPr/>
          <p:nvPr/>
        </p:nvSpPr>
        <p:spPr>
          <a:xfrm>
            <a:off x="395536" y="699542"/>
            <a:ext cx="8228520" cy="67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Nakon današnjeg sata ćeš </a:t>
            </a:r>
            <a:r>
              <a:rPr lang="hr-HR" sz="4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moći..</a:t>
            </a:r>
            <a:r>
              <a:rPr lang="hr-HR" sz="4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endParaRPr lang="hr-HR" sz="4400" b="0" strike="noStrike" spc="-1" dirty="0"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457200" y="120348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4500"/>
          </a:bodyPr>
          <a:lstStyle/>
          <a:p>
            <a:pPr>
              <a:lnSpc>
                <a:spcPct val="115000"/>
              </a:lnSpc>
              <a:spcAft>
                <a:spcPts val="1400"/>
              </a:spcAft>
            </a:pPr>
            <a:r>
              <a:rPr lang="hr-HR" sz="2800" b="0" strike="noStrike" spc="-1" dirty="0">
                <a:solidFill>
                  <a:srgbClr val="000000"/>
                </a:solidFill>
                <a:latin typeface="Times New Roman"/>
                <a:ea typeface="Barlow SK;Arial"/>
              </a:rPr>
              <a:t>– opisati prirodnu promjenu broja stanovnika</a:t>
            </a:r>
            <a:endParaRPr lang="hr-HR" sz="28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2469"/>
              </a:spcBef>
              <a:spcAft>
                <a:spcPts val="2469"/>
              </a:spcAft>
            </a:pPr>
            <a:r>
              <a:rPr lang="hr-HR" sz="2800" b="0" strike="noStrike" spc="-1" dirty="0">
                <a:solidFill>
                  <a:srgbClr val="000000"/>
                </a:solidFill>
                <a:latin typeface="Times New Roman"/>
                <a:ea typeface="Barlow SK;Arial"/>
              </a:rPr>
              <a:t>– objasniti odrednice prirodnoga kretanja (rodnost, smrtnost)</a:t>
            </a:r>
            <a:endParaRPr lang="hr-HR" sz="28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1400"/>
              </a:spcBef>
            </a:pPr>
            <a:r>
              <a:rPr lang="hr-HR" sz="2800" b="0" strike="noStrike" spc="-1" dirty="0">
                <a:solidFill>
                  <a:srgbClr val="000000"/>
                </a:solidFill>
                <a:latin typeface="Times New Roman"/>
                <a:ea typeface="Barlow SK;Arial"/>
              </a:rPr>
              <a:t>– navodi uzroke i posljedice prirodne promjene na primjerima iz Hrvatske i svijeta</a:t>
            </a:r>
            <a:endParaRPr lang="hr-HR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32000" y="226440"/>
            <a:ext cx="8228520" cy="54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3600" b="0" strike="noStrike" spc="-1">
                <a:solidFill>
                  <a:srgbClr val="000000"/>
                </a:solidFill>
                <a:latin typeface="Arial"/>
                <a:ea typeface="DejaVu Sans"/>
              </a:rPr>
              <a:t>Prirodna promjena broja stanovnika</a:t>
            </a:r>
            <a:endParaRPr lang="hr-HR" sz="3600" b="0" strike="noStrike" spc="-1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10760" y="120348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8500" lnSpcReduction="10000"/>
          </a:bodyPr>
          <a:lstStyle/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Prirodna promjena (prirodno kretanje)</a:t>
            </a: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broja stanovnika jest razlika između broja rođenih i broja umrlih na nekom području u određenom razdoblju, obično u godini dana.</a:t>
            </a:r>
            <a:endParaRPr lang="hr-HR" sz="2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stopa prirodne promjene izražava se u </a:t>
            </a:r>
            <a:r>
              <a:rPr lang="hr-HR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promilima  %</a:t>
            </a: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endParaRPr lang="hr-HR" sz="1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matična knjiga </a:t>
            </a:r>
            <a:endParaRPr lang="hr-HR" sz="2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prirodni porast i prirodni pad </a:t>
            </a:r>
            <a:endParaRPr lang="hr-HR" sz="2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ukupna promjena broja stanovnika= prirodna promjena+selidbena promjena</a:t>
            </a:r>
            <a:endParaRPr lang="hr-H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360000" y="226440"/>
            <a:ext cx="8228520" cy="54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3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Rodnost i smrtnost</a:t>
            </a:r>
            <a:endParaRPr lang="hr-HR" sz="36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360000" y="100800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Broj rođenih u nekom razdoblju naziva se </a:t>
            </a:r>
            <a:r>
              <a:rPr lang="hr-HR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rodnost</a:t>
            </a: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(natalitet), a broj umrlih </a:t>
            </a:r>
            <a:r>
              <a:rPr lang="hr-HR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smrtnost</a:t>
            </a: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(mortalitet). </a:t>
            </a:r>
            <a:endParaRPr lang="hr-HR" sz="28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stope rodnosti i smrtnosti (u promilima)</a:t>
            </a:r>
            <a:endParaRPr lang="hr-H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2800" b="0" strike="noStrike" spc="-1">
              <a:latin typeface="Arial"/>
            </a:endParaRPr>
          </a:p>
        </p:txBody>
      </p:sp>
      <p:pic>
        <p:nvPicPr>
          <p:cNvPr id="88" name="Picture 87"/>
          <p:cNvPicPr/>
          <p:nvPr/>
        </p:nvPicPr>
        <p:blipFill>
          <a:blip r:embed="rId2" cstate="print"/>
          <a:stretch/>
        </p:blipFill>
        <p:spPr>
          <a:xfrm>
            <a:off x="515520" y="2592000"/>
            <a:ext cx="6323760" cy="2338560"/>
          </a:xfrm>
          <a:prstGeom prst="rect">
            <a:avLst/>
          </a:prstGeom>
          <a:ln>
            <a:noFill/>
          </a:ln>
        </p:spPr>
      </p:pic>
      <p:sp>
        <p:nvSpPr>
          <p:cNvPr id="89" name="Line 3"/>
          <p:cNvSpPr/>
          <p:nvPr/>
        </p:nvSpPr>
        <p:spPr>
          <a:xfrm>
            <a:off x="6624000" y="3096000"/>
            <a:ext cx="648000" cy="64800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4"/>
          <p:cNvSpPr/>
          <p:nvPr/>
        </p:nvSpPr>
        <p:spPr>
          <a:xfrm>
            <a:off x="7272000" y="3816000"/>
            <a:ext cx="150732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demografska </a:t>
            </a: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tranzicija</a:t>
            </a:r>
            <a:endParaRPr lang="hr-H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707654"/>
            <a:ext cx="4227249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51520" y="271576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/>
              <a:t>Da bi se neko stanovništvo dugoročno održalo, potrebno je da se rađa barem toliko ljudi koliko ih umre. </a:t>
            </a:r>
            <a:r>
              <a:rPr lang="vi-VN" i="1" dirty="0"/>
              <a:t>Raspravite koliko bi prosječno svaka žena trebala roditi djece kako bi se dugoročno održalo stanovništvo. </a:t>
            </a:r>
            <a:endParaRPr lang="hr-HR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1448465"/>
            <a:ext cx="8229240" cy="2492990"/>
          </a:xfrm>
        </p:spPr>
        <p:txBody>
          <a:bodyPr/>
          <a:lstStyle/>
          <a:p>
            <a:r>
              <a:rPr lang="hr-HR" dirty="0"/>
              <a:t>U davnoj je prošlosti većina ljudskih zajednica imala visoku rodnost, ali je zbog loše prehrane, bolesti i ratova bila visoka i smrtnost. Zbog toga je prirodni porast dugo bio spor. S poboljšanjem uvjeta življenja smanjila se smrtnost, a time i nagli prirodni porast stanovništva svijeta. S vremenom se smanjila i rodnost, pa usporava i prirodni porast. Dok su u visokorazvijenim državama rodnost i smrtnost niski, u slabo razvijenim državama rodnost je još visoka, a smrtnost mnogo niža, pa imaju visok prirodni porast. </a:t>
            </a:r>
            <a:endParaRPr lang="hr-HR" dirty="0" smtClean="0"/>
          </a:p>
          <a:p>
            <a:r>
              <a:rPr lang="hr-HR" i="1" dirty="0" smtClean="0">
                <a:solidFill>
                  <a:srgbClr val="FF0000"/>
                </a:solidFill>
              </a:rPr>
              <a:t>Prema </a:t>
            </a:r>
            <a:r>
              <a:rPr lang="hr-HR" i="1" dirty="0">
                <a:solidFill>
                  <a:srgbClr val="FF0000"/>
                </a:solidFill>
              </a:rPr>
              <a:t>podatcima s interneta (UN, Svjetske banke ili CIA </a:t>
            </a:r>
            <a:r>
              <a:rPr lang="hr-HR" i="1" dirty="0" err="1">
                <a:solidFill>
                  <a:srgbClr val="FF0000"/>
                </a:solidFill>
              </a:rPr>
              <a:t>Factbook</a:t>
            </a:r>
            <a:r>
              <a:rPr lang="hr-HR" i="1" dirty="0">
                <a:solidFill>
                  <a:srgbClr val="FF0000"/>
                </a:solidFill>
              </a:rPr>
              <a:t>) usporedite stope rodnosti i smrtnosti u državama svijeta. </a:t>
            </a: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576000" y="3456000"/>
            <a:ext cx="719928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400" b="0" i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Proučite fotografije. Kako žive obitelji u Africi, a kako u visokorazvijenim zemljama? Koliko djece imaju? Što zaključujete na temelju toga? </a:t>
            </a:r>
            <a:endParaRPr lang="hr-HR" sz="2400" b="0" strike="noStrike" spc="-1" dirty="0">
              <a:latin typeface="Arial"/>
            </a:endParaRPr>
          </a:p>
        </p:txBody>
      </p:sp>
      <p:sp>
        <p:nvSpPr>
          <p:cNvPr id="94" name="Line 2"/>
          <p:cNvSpPr/>
          <p:nvPr/>
        </p:nvSpPr>
        <p:spPr>
          <a:xfrm flipH="1" flipV="1">
            <a:off x="864000" y="1584000"/>
            <a:ext cx="576000" cy="36000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3"/>
          <p:cNvSpPr/>
          <p:nvPr/>
        </p:nvSpPr>
        <p:spPr>
          <a:xfrm>
            <a:off x="72000" y="720000"/>
            <a:ext cx="1447920" cy="161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visoka stopa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rodnosti i 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visoki 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prirodni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porast</a:t>
            </a:r>
            <a:endParaRPr lang="hr-HR" sz="2000" b="0" strike="noStrike" spc="-1">
              <a:latin typeface="Arial"/>
            </a:endParaRPr>
          </a:p>
        </p:txBody>
      </p:sp>
      <p:sp>
        <p:nvSpPr>
          <p:cNvPr id="96" name="Line 4"/>
          <p:cNvSpPr/>
          <p:nvPr/>
        </p:nvSpPr>
        <p:spPr>
          <a:xfrm flipV="1">
            <a:off x="7452320" y="2211710"/>
            <a:ext cx="360000" cy="43200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7" name="CustomShape 5"/>
          <p:cNvSpPr/>
          <p:nvPr/>
        </p:nvSpPr>
        <p:spPr>
          <a:xfrm>
            <a:off x="7776000" y="672480"/>
            <a:ext cx="1295280" cy="222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niska stopa rodnosti i niski porast ili prirodni pad</a:t>
            </a:r>
            <a:endParaRPr lang="hr-HR" sz="2000" b="0" strike="noStrike" spc="-1">
              <a:latin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275606"/>
            <a:ext cx="268706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491630"/>
            <a:ext cx="278740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338760" y="159840"/>
            <a:ext cx="8228520" cy="54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3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Biološka struktura</a:t>
            </a:r>
            <a:endParaRPr lang="hr-HR" sz="3600" b="0" strike="noStrike" spc="-1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457200" y="1203480"/>
            <a:ext cx="8228520" cy="298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/>
          </a:bodyPr>
          <a:lstStyle/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biološka struktura jest sastav stanovništva prema dobi i spolu. </a:t>
            </a:r>
            <a:endParaRPr lang="hr-HR" sz="26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dobna struktura stanovništva je sastav stanovništva po dobi, odnosno dobnim skupinama.</a:t>
            </a:r>
            <a:endParaRPr lang="hr-HR" sz="2600" b="0" strike="noStrike" spc="-1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mlado stanovništvo jest ono u dobi između 0 – 14 godina (katkad 0 – 19), zrelo stanovništvo ono u dobi od 15 do 64 godina (katkad 20 – 59 ili 20 – 64), a staro je stanovništvo ono u dobi od 65 (katkad 60) i više godina.  </a:t>
            </a:r>
            <a:endParaRPr lang="hr-HR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2" cstate="print"/>
          <a:stretch/>
        </p:blipFill>
        <p:spPr>
          <a:xfrm>
            <a:off x="1296000" y="0"/>
            <a:ext cx="6804392" cy="51435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449</Words>
  <Application>Microsoft Office PowerPoint</Application>
  <PresentationFormat>On-screen Show (16:9)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sbp</cp:lastModifiedBy>
  <cp:revision>20</cp:revision>
  <dcterms:created xsi:type="dcterms:W3CDTF">2019-03-27T12:00:31Z</dcterms:created>
  <dcterms:modified xsi:type="dcterms:W3CDTF">2020-01-10T06:48:30Z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